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CC0437-05AF-48EA-B828-81CA504948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F30D9CE-4C84-4C4B-965F-642627BE54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4E1140-AECB-4A25-9361-64989CB09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E4642D-3BFD-4C48-A92A-F36A054DD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55FC14-3B57-4CDB-A8DE-200B488174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127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4ECEF1-F099-4B63-9E60-C408D2360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7DCFB5C-1565-48D4-A3F3-02883110B9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60F61A-D266-4ED9-A282-431641330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062ED1-C3FF-430F-ACCE-C666CA05D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0C8E2F-DB4C-4384-845D-21528A7C6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5402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C6FB3D7-2A53-40C5-AB50-039399014C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A8E1323-9135-4163-9B34-EA735ED8D9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92CDBF8-3ADD-4D78-ADC9-D82E8E096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322077-9F20-4833-8B7A-A876C5608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601C8E-F233-484A-A6C7-9CA6A46AB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4815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4EB2EB-2FA0-417E-81BC-7D53514F54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BE4E9A-EBF3-4005-921A-0C1072C210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A663609-F1DF-439B-9EC5-4783FE237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B81BFD-967A-4E25-8316-F68739623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FA8A7F5-7938-49B6-8EA4-CBB2AC9B4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166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A6215A-64E8-44A6-A42B-46EAEAB91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9DBD9AC-8AC9-4877-876B-262FDD1052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82F622-1D2C-47DE-92AF-C8759A529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BFA479-0311-4647-BA34-3A2C9753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9D9456-5643-499F-A791-5B6F0E6A5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403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4C802D-158B-4A6E-BB8A-90AF4487E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6CD10E-B4EE-4091-84F2-34A4B15005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96877A-87C2-43E6-BED0-2A3AF4D997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1344F03-E2FB-4429-82B6-E94AAEF04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9FB7C20-A0B1-43D8-AD4D-A8EA29E9C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A881785-6619-43C6-A1F0-E6C68D1D9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676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F6FF37-EE25-463F-AECF-CA349C19C0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4A3131-546B-4888-BD3A-8A89E9F36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5ECC9EB-C6DE-4E89-86A3-DDF62D33C6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710132D-EEA0-42DC-9680-856B92E5B8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8BF5E6E-3EA0-4F24-A5D1-AD6F0DA4E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3AA30E6-4DA8-4ED1-8A05-00DF3385E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218C2AF-1243-4C27-B379-AFAE991E0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7053F49-1A38-4438-92FB-B6EEB858A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671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BDF797-AABA-41A8-8A0D-BC818CE12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2CDE873-F68E-4EB3-8EC6-16CCD03CE3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E1E3FB0-59D6-4B9B-9252-342B4526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9FD5F00-C1BB-43DA-B41B-43D1EAC90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9881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885DD80-1E3B-49A0-9AA5-78DE102E8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C1D50B3-15A3-4625-8EA5-EB93F0ABE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E39E6C4-B490-4C8B-93CA-FF4F81791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821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1E8D60-D21B-47EA-8C11-5F912E96E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9B46D16-04FA-41FC-BEA0-91FEC22C2B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DE42C87-A7F4-4796-A5F9-B880C681B1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DF3C854-DD18-40C8-960C-06F3068FA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2FBD2BC-9060-4FBC-A9A9-AEAC880C0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4C5F9B-1D45-4580-85C1-F9E7DF006F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48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1C4A3D-6724-48DE-BD1A-8C8B7829E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802D7E6-17BE-436D-8771-E29C21C6FD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83876E-0E0E-4402-9186-985AF75BF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4AE5B53-F856-4C70-9B8A-2C8E12A88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88A2CE-F12F-44FC-9C1A-733F5C48D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5B9EEE-0BA5-404A-963B-5525D5B30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6806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A628DC0-45D6-42E5-B2DF-73D7B383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90F205C-5BE5-4E04-BCE5-9B3CE2850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6B00C1-B49F-46E3-BA5B-EC9AF0A5E6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B39D8-4AA9-4378-A535-EBF09C77E78A}" type="datetimeFigureOut">
              <a:rPr lang="zh-CN" altLang="en-US" smtClean="0"/>
              <a:t>2021/12/24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F92732-1558-4798-83AF-73B91DDBAE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E1A6A1-660C-438B-BE0B-D9E39089B3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38D115-92C9-4D4B-B108-32E313A33F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774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4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6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.csdn.net/weixin_42905141/article/details/93745116" TargetMode="External"/><Relationship Id="rId2" Type="http://schemas.openxmlformats.org/officeDocument/2006/relationships/hyperlink" Target="https://docs.opencv.org/4.x/dc/d16/tutorial_akaze_tracking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log.csdn.net/it_xiangqiang/article/details/116197321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1BEBB2-3A89-4ADA-A941-D8B52FB4C1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实时平面跟踪</a:t>
            </a:r>
          </a:p>
        </p:txBody>
      </p:sp>
    </p:spTree>
    <p:extLst>
      <p:ext uri="{BB962C8B-B14F-4D97-AF65-F5344CB8AC3E}">
        <p14:creationId xmlns:p14="http://schemas.microsoft.com/office/powerpoint/2010/main" val="1649224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87214F-F522-4B95-A528-FD69C5E1D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467975" cy="2740025"/>
          </a:xfrm>
        </p:spPr>
        <p:txBody>
          <a:bodyPr>
            <a:normAutofit/>
          </a:bodyPr>
          <a:lstStyle/>
          <a:p>
            <a:r>
              <a:rPr lang="zh-CN" altLang="en-US" dirty="0"/>
              <a:t>要求：</a:t>
            </a:r>
            <a:br>
              <a:rPr lang="en-US" altLang="zh-CN" dirty="0"/>
            </a:br>
            <a:r>
              <a:rPr lang="zh-CN" altLang="en-US" sz="2400" dirty="0"/>
              <a:t>速度达到实时（</a:t>
            </a:r>
            <a:r>
              <a:rPr lang="en-US" altLang="zh-CN" sz="2400" dirty="0"/>
              <a:t>25</a:t>
            </a:r>
            <a:r>
              <a:rPr lang="zh-CN" altLang="en-US" sz="2400" dirty="0"/>
              <a:t>帧</a:t>
            </a:r>
            <a:r>
              <a:rPr lang="en-US" altLang="zh-CN" sz="2400" dirty="0"/>
              <a:t>/</a:t>
            </a:r>
            <a:r>
              <a:rPr lang="zh-CN" altLang="en-US" sz="2400" dirty="0"/>
              <a:t>秒以上）；</a:t>
            </a:r>
            <a:br>
              <a:rPr lang="en-US" altLang="zh-CN" sz="2400" dirty="0"/>
            </a:br>
            <a:r>
              <a:rPr lang="zh-CN" altLang="en-US" sz="2400" dirty="0"/>
              <a:t>跟踪稳定，不要有明显的错误和抖动；</a:t>
            </a:r>
            <a:br>
              <a:rPr lang="en-US" altLang="zh-CN" sz="2400" dirty="0"/>
            </a:br>
            <a:r>
              <a:rPr lang="zh-CN" altLang="en-US" sz="2400" dirty="0"/>
              <a:t>尝试结合连续特征跟踪（</a:t>
            </a:r>
            <a:r>
              <a:rPr lang="en-US" altLang="zh-CN" sz="2400" dirty="0"/>
              <a:t>KLT</a:t>
            </a:r>
            <a:r>
              <a:rPr lang="zh-CN" altLang="en-US" sz="2400" dirty="0"/>
              <a:t>方法，</a:t>
            </a:r>
            <a:r>
              <a:rPr lang="en-US" altLang="zh-CN" sz="2400" dirty="0"/>
              <a:t>cv::</a:t>
            </a:r>
            <a:r>
              <a:rPr lang="en-US" altLang="zh-CN" sz="2400" dirty="0" err="1"/>
              <a:t>calcOpticalFlowPyrLK</a:t>
            </a:r>
            <a:r>
              <a:rPr lang="zh-CN" altLang="en-US" sz="2400" dirty="0"/>
              <a:t>）改善速度和稳定性；</a:t>
            </a:r>
            <a:br>
              <a:rPr lang="zh-CN" altLang="en-US" sz="2400" dirty="0"/>
            </a:br>
            <a:r>
              <a:rPr lang="en-US" altLang="zh-CN" sz="2400" dirty="0"/>
              <a:t>12</a:t>
            </a:r>
            <a:r>
              <a:rPr lang="zh-CN" altLang="en-US" sz="2400" dirty="0"/>
              <a:t>月</a:t>
            </a:r>
            <a:r>
              <a:rPr lang="en-US" altLang="zh-CN" sz="2400" dirty="0"/>
              <a:t>31</a:t>
            </a:r>
            <a:r>
              <a:rPr lang="zh-CN" altLang="en-US" sz="2400" dirty="0"/>
              <a:t>号前完成，实验报告改用</a:t>
            </a:r>
            <a:r>
              <a:rPr lang="en-US" altLang="zh-CN" sz="2400" dirty="0"/>
              <a:t>ppt</a:t>
            </a:r>
            <a:r>
              <a:rPr lang="zh-CN" altLang="en-US" sz="2400" dirty="0"/>
              <a:t>形式，请详细记录实验过程中遇到的问题及相应的解决方案和结果。</a:t>
            </a:r>
          </a:p>
        </p:txBody>
      </p:sp>
      <p:pic>
        <p:nvPicPr>
          <p:cNvPr id="4" name="feature-tm">
            <a:hlinkClick r:id="" action="ppaction://media"/>
            <a:extLst>
              <a:ext uri="{FF2B5EF4-FFF2-40B4-BE49-F238E27FC236}">
                <a16:creationId xmlns:a16="http://schemas.microsoft.com/office/drawing/2014/main" id="{FE964B46-1122-490E-869A-0AD65F84BE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2954195"/>
            <a:ext cx="4953000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318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5BBB3F-FBD1-470B-ADA1-154C82821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62D789-89FF-4E53-8050-0AE150563F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• </a:t>
            </a:r>
            <a:r>
              <a:rPr lang="zh-CN" altLang="en-US" dirty="0"/>
              <a:t>打开视频对第一帧进行处理，交互确定四边形的初始点 </a:t>
            </a:r>
            <a:r>
              <a:rPr lang="en-US" altLang="zh-CN" dirty="0"/>
              <a:t>,</a:t>
            </a:r>
            <a:r>
              <a:rPr lang="zh-CN" altLang="en-US" dirty="0"/>
              <a:t>并且对框选的区域里的图像进行角点检测，然后将它们的数据保存下来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•</a:t>
            </a:r>
            <a:r>
              <a:rPr lang="zh-CN" altLang="en-US" dirty="0"/>
              <a:t>然后进入视频流，对于每一帧的图像，都用</a:t>
            </a:r>
            <a:r>
              <a:rPr lang="en-US" altLang="zh-CN" dirty="0" err="1"/>
              <a:t>calcOpticalFlowPyrLK</a:t>
            </a:r>
            <a:r>
              <a:rPr lang="zh-CN" altLang="en-US" dirty="0"/>
              <a:t>函数计算出框选区域里的关键点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</a:t>
            </a:r>
            <a:r>
              <a:rPr lang="en-US" altLang="zh-CN" dirty="0"/>
              <a:t>•</a:t>
            </a:r>
            <a:r>
              <a:rPr lang="zh-CN" altLang="en-US" dirty="0"/>
              <a:t>使用</a:t>
            </a:r>
            <a:r>
              <a:rPr lang="en-US" altLang="zh-CN" dirty="0" err="1"/>
              <a:t>findHomography</a:t>
            </a:r>
            <a:r>
              <a:rPr lang="zh-CN" altLang="en-US" dirty="0"/>
              <a:t>来计算出变化矩阵，再使用</a:t>
            </a:r>
            <a:r>
              <a:rPr lang="en-US" altLang="zh-CN" dirty="0" err="1"/>
              <a:t>perspectiveTransform</a:t>
            </a:r>
            <a:r>
              <a:rPr lang="zh-CN" altLang="en-US" dirty="0"/>
              <a:t>函数来更新变化后的矩形上的四个点，然后再将第一帧的图和当前帧的图进行拼接，接着就将两张图上的关键点进行连线即可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•</a:t>
            </a:r>
            <a:r>
              <a:rPr lang="zh-CN" altLang="en-US" dirty="0"/>
              <a:t>对接下来的每一帧图片都重复上诉操作</a:t>
            </a:r>
          </a:p>
        </p:txBody>
      </p:sp>
    </p:spTree>
    <p:extLst>
      <p:ext uri="{BB962C8B-B14F-4D97-AF65-F5344CB8AC3E}">
        <p14:creationId xmlns:p14="http://schemas.microsoft.com/office/powerpoint/2010/main" val="3508212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4903D4-CD5F-41C2-9DCC-4AABEF38E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22225"/>
            <a:ext cx="10515600" cy="1325563"/>
          </a:xfrm>
        </p:spPr>
        <p:txBody>
          <a:bodyPr/>
          <a:lstStyle/>
          <a:p>
            <a:r>
              <a:rPr lang="zh-CN" altLang="en-US" dirty="0"/>
              <a:t>遇到问题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A9B141-13F4-4DB0-9B9C-0CEA444A9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3825" y="95885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dirty="0" err="1"/>
              <a:t>calcOpticalFlowPyrLK</a:t>
            </a:r>
            <a:r>
              <a:rPr lang="zh-CN" altLang="en-US" sz="2000" dirty="0"/>
              <a:t>函数可以很好地解决速度方面的问题，但是因为这个方法的前提条件有一点是短距离移动，所以如果当前帧与上一帧有很剧烈的移动，就会导致效果十分的差，所以在测试的时候要进行很缓慢的运动。</a:t>
            </a:r>
            <a:endParaRPr lang="en-US" altLang="zh-CN" sz="2000" dirty="0"/>
          </a:p>
          <a:p>
            <a:pPr marL="514350" indent="-514350">
              <a:buAutoNum type="arabicPeriod"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A7F31E-FEA7-4337-AB83-48AE0F6CB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3861" y="1598414"/>
            <a:ext cx="5734314" cy="430073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01E130A-B4C9-4186-82AA-E38C94C77C59}"/>
              </a:ext>
            </a:extLst>
          </p:cNvPr>
          <p:cNvSpPr txBox="1"/>
          <p:nvPr/>
        </p:nvSpPr>
        <p:spPr>
          <a:xfrm>
            <a:off x="6333861" y="6048375"/>
            <a:ext cx="57343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剧烈移动的效果</a:t>
            </a:r>
          </a:p>
        </p:txBody>
      </p:sp>
    </p:spTree>
    <p:extLst>
      <p:ext uri="{BB962C8B-B14F-4D97-AF65-F5344CB8AC3E}">
        <p14:creationId xmlns:p14="http://schemas.microsoft.com/office/powerpoint/2010/main" val="834773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6E37F-17C2-4B65-9A64-4B2F05508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zh-CN" altLang="en-US" dirty="0"/>
              <a:t>视频成果</a:t>
            </a:r>
          </a:p>
        </p:txBody>
      </p:sp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02BC871B-5FB9-41D9-9735-B9FD0586E4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9864" y="1013619"/>
            <a:ext cx="5653538" cy="4491832"/>
          </a:xfrm>
          <a:prstGeom prst="rect">
            <a:avLst/>
          </a:prstGeom>
        </p:spPr>
      </p:pic>
      <p:pic>
        <p:nvPicPr>
          <p:cNvPr id="6" name="屏幕录制 5">
            <a:hlinkClick r:id="" action="ppaction://media"/>
            <a:extLst>
              <a:ext uri="{FF2B5EF4-FFF2-40B4-BE49-F238E27FC236}">
                <a16:creationId xmlns:a16="http://schemas.microsoft.com/office/drawing/2014/main" id="{04DC7599-89E9-4397-8466-94AF68EFFB6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42011" y="755650"/>
            <a:ext cx="6080125" cy="483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04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46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06E37F-17C2-4B65-9A64-4B2F05508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zh-CN" altLang="en-US" dirty="0"/>
              <a:t>对比</a:t>
            </a:r>
          </a:p>
        </p:txBody>
      </p:sp>
      <p:pic>
        <p:nvPicPr>
          <p:cNvPr id="3" name="屏幕录制 2">
            <a:hlinkClick r:id="" action="ppaction://media"/>
            <a:extLst>
              <a:ext uri="{FF2B5EF4-FFF2-40B4-BE49-F238E27FC236}">
                <a16:creationId xmlns:a16="http://schemas.microsoft.com/office/drawing/2014/main" id="{73202D0E-563A-43F0-8C72-E46864C08B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60338" y="1013618"/>
            <a:ext cx="5809387" cy="4615657"/>
          </a:xfrm>
          <a:prstGeom prst="rect">
            <a:avLst/>
          </a:prstGeom>
        </p:spPr>
      </p:pic>
      <p:pic>
        <p:nvPicPr>
          <p:cNvPr id="5" name="屏幕录制 4">
            <a:hlinkClick r:id="" action="ppaction://media"/>
            <a:extLst>
              <a:ext uri="{FF2B5EF4-FFF2-40B4-BE49-F238E27FC236}">
                <a16:creationId xmlns:a16="http://schemas.microsoft.com/office/drawing/2014/main" id="{2A09F60D-7399-450F-8DC4-CA163DEE579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11875" y="906064"/>
            <a:ext cx="5944757" cy="472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59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8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3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36A488-CFAD-4281-A2C3-6FEB5BAD7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515600" cy="1325563"/>
          </a:xfrm>
        </p:spPr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37D556-6EA4-4E96-B153-BFC55BD44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575" y="1343818"/>
            <a:ext cx="10944225" cy="4428331"/>
          </a:xfrm>
        </p:spPr>
        <p:txBody>
          <a:bodyPr>
            <a:normAutofit/>
          </a:bodyPr>
          <a:lstStyle/>
          <a:p>
            <a:r>
              <a:rPr lang="zh-CN" altLang="en-US" dirty="0"/>
              <a:t>通过与官方文档所提供的代码的结果相比较，发现</a:t>
            </a:r>
            <a:r>
              <a:rPr lang="en-US" altLang="zh-CN" dirty="0"/>
              <a:t>KLT</a:t>
            </a:r>
            <a:r>
              <a:rPr lang="zh-CN" altLang="en-US" dirty="0"/>
              <a:t>的速度确实快了很多，但是感觉效果没有官方文档的效果好，可能是因为所使用的是角点检测的问题。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代码运行的结果不是很稳定，特别是交互的选取框，有时候会消失或者形状扭曲的厉害，这一块还有很大的修改空间。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88797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5311B2-C859-4F4B-AD67-0D43216B1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1325563"/>
          </a:xfrm>
        </p:spPr>
        <p:txBody>
          <a:bodyPr/>
          <a:lstStyle/>
          <a:p>
            <a:r>
              <a:rPr lang="zh-CN" altLang="en-US" dirty="0"/>
              <a:t>参考资料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0B3DDC-E136-42FD-B390-FD8873F5C9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1925" y="1104900"/>
            <a:ext cx="11191875" cy="5072063"/>
          </a:xfrm>
        </p:spPr>
        <p:txBody>
          <a:bodyPr/>
          <a:lstStyle/>
          <a:p>
            <a:r>
              <a:rPr lang="en-US" altLang="zh-CN" dirty="0">
                <a:hlinkClick r:id="rId2"/>
              </a:rPr>
              <a:t>https://docs.opencv.org/4.x/dc/d16/tutorial_akaze_tracking.html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>
                <a:hlinkClick r:id="rId3"/>
              </a:rPr>
              <a:t>https://blog.csdn.net/weixin_42905141/article/details/93745116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>
                <a:hlinkClick r:id="rId4"/>
              </a:rPr>
              <a:t>https://blog.csdn.net/it_xiangqiang/article/details/116197321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06635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413</Words>
  <Application>Microsoft Office PowerPoint</Application>
  <PresentationFormat>宽屏</PresentationFormat>
  <Paragraphs>23</Paragraphs>
  <Slides>8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2" baseType="lpstr">
      <vt:lpstr>等线</vt:lpstr>
      <vt:lpstr>等线 Light</vt:lpstr>
      <vt:lpstr>Arial</vt:lpstr>
      <vt:lpstr>Office 主题​​</vt:lpstr>
      <vt:lpstr>实时平面跟踪</vt:lpstr>
      <vt:lpstr>要求： 速度达到实时（25帧/秒以上）； 跟踪稳定，不要有明显的错误和抖动； 尝试结合连续特征跟踪（KLT方法，cv::calcOpticalFlowPyrLK）改善速度和稳定性； 12月31号前完成，实验报告改用ppt形式，请详细记录实验过程中遇到的问题及相应的解决方案和结果。</vt:lpstr>
      <vt:lpstr>实验步骤</vt:lpstr>
      <vt:lpstr>遇到问题</vt:lpstr>
      <vt:lpstr>视频成果</vt:lpstr>
      <vt:lpstr>对比</vt:lpstr>
      <vt:lpstr>总结</vt:lpstr>
      <vt:lpstr>参考资料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实时平面跟踪</dc:title>
  <dc:creator>莫 甫龙</dc:creator>
  <cp:lastModifiedBy>莫 甫龙</cp:lastModifiedBy>
  <cp:revision>1</cp:revision>
  <dcterms:created xsi:type="dcterms:W3CDTF">2021-12-24T12:05:38Z</dcterms:created>
  <dcterms:modified xsi:type="dcterms:W3CDTF">2021-12-24T13:39:40Z</dcterms:modified>
</cp:coreProperties>
</file>

<file path=docProps/thumbnail.jpeg>
</file>